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7"/>
  </p:notesMasterIdLst>
  <p:sldIdLst>
    <p:sldId id="306" r:id="rId3"/>
    <p:sldId id="259" r:id="rId4"/>
    <p:sldId id="785" r:id="rId5"/>
    <p:sldId id="717" r:id="rId6"/>
    <p:sldId id="794" r:id="rId7"/>
    <p:sldId id="736" r:id="rId8"/>
    <p:sldId id="748" r:id="rId9"/>
    <p:sldId id="749" r:id="rId10"/>
    <p:sldId id="604" r:id="rId11"/>
    <p:sldId id="606" r:id="rId12"/>
    <p:sldId id="607" r:id="rId13"/>
    <p:sldId id="605" r:id="rId14"/>
    <p:sldId id="610" r:id="rId15"/>
    <p:sldId id="612" r:id="rId16"/>
    <p:sldId id="611" r:id="rId17"/>
    <p:sldId id="745" r:id="rId18"/>
    <p:sldId id="615" r:id="rId19"/>
    <p:sldId id="616" r:id="rId20"/>
    <p:sldId id="619" r:id="rId21"/>
    <p:sldId id="620" r:id="rId22"/>
    <p:sldId id="621" r:id="rId23"/>
    <p:sldId id="622" r:id="rId24"/>
    <p:sldId id="803" r:id="rId25"/>
    <p:sldId id="623" r:id="rId26"/>
    <p:sldId id="625" r:id="rId27"/>
    <p:sldId id="626" r:id="rId28"/>
    <p:sldId id="798" r:id="rId29"/>
    <p:sldId id="799" r:id="rId30"/>
    <p:sldId id="800" r:id="rId31"/>
    <p:sldId id="801" r:id="rId32"/>
    <p:sldId id="342" r:id="rId33"/>
    <p:sldId id="802" r:id="rId34"/>
    <p:sldId id="796" r:id="rId35"/>
    <p:sldId id="79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94896"/>
  </p:normalViewPr>
  <p:slideViewPr>
    <p:cSldViewPr snapToGrid="0" snapToObjects="1" showGuides="1">
      <p:cViewPr varScale="1">
        <p:scale>
          <a:sx n="144" d="100"/>
          <a:sy n="144" d="100"/>
        </p:scale>
        <p:origin x="1040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2.tiff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ecretlifeofpets.fandom.com/wiki/Chloe#:~:text=Lake%20Bell,is%20voiced%20by%20Lake%20Bell.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E54FE-4FF2-624C-91F5-E3F2EEEA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9" y="2781847"/>
            <a:ext cx="5943938" cy="3704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40AF5-9593-4F44-909C-B7EBE51E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87" y="2793575"/>
            <a:ext cx="4039273" cy="1753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88C7D-943E-DD40-8AEA-055CE473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187" y="5042517"/>
            <a:ext cx="4197821" cy="83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417AE-6BE6-CF4A-BB1D-CF3DB00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14" y="4344847"/>
            <a:ext cx="1599029" cy="17090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You have a new name now!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72092"/>
              <a:gd name="adj2" fmla="val 24488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E77A3-1EED-104D-9A5D-2F235A27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3" y="2594062"/>
            <a:ext cx="6351615" cy="82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1280464" y="3006438"/>
            <a:ext cx="6913625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1" grpId="0" animBg="1"/>
      <p:bldP spid="12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4" y="2812889"/>
            <a:ext cx="2483903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4" y="3864975"/>
            <a:ext cx="351498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689932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330442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3466689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80589" y="3841520"/>
            <a:ext cx="3689932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2937497" y="3981056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3978418" y="329868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916" y="857923"/>
            <a:ext cx="3529934" cy="6876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Setter and Getter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03205-C3C4-244C-8D4F-2A7757F76641}"/>
              </a:ext>
            </a:extLst>
          </p:cNvPr>
          <p:cNvSpPr txBox="1"/>
          <p:nvPr/>
        </p:nvSpPr>
        <p:spPr>
          <a:xfrm>
            <a:off x="1162974" y="2163164"/>
            <a:ext cx="543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Public</a:t>
            </a:r>
            <a:r>
              <a:rPr lang="en-US" dirty="0"/>
              <a:t> functions to read/write </a:t>
            </a:r>
            <a:r>
              <a:rPr lang="en-US" dirty="0">
                <a:solidFill>
                  <a:srgbClr val="FF0000"/>
                </a:solidFill>
              </a:rPr>
              <a:t>private</a:t>
            </a:r>
            <a:r>
              <a:rPr lang="en-US" dirty="0"/>
              <a:t> member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E09DF-508E-FD48-9765-5DF8C8A1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4" y="3013349"/>
            <a:ext cx="5535322" cy="282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0037FC-2D69-DB4E-B7BA-1EBCBAE2D012}"/>
              </a:ext>
            </a:extLst>
          </p:cNvPr>
          <p:cNvGrpSpPr/>
          <p:nvPr/>
        </p:nvGrpSpPr>
        <p:grpSpPr>
          <a:xfrm>
            <a:off x="559231" y="3143016"/>
            <a:ext cx="8025537" cy="1610874"/>
            <a:chOff x="559231" y="3143016"/>
            <a:chExt cx="8025537" cy="1610874"/>
          </a:xfrm>
        </p:grpSpPr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8B10F99-0564-D846-988B-8C0BA03F64BE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559231" y="3365536"/>
              <a:ext cx="433530" cy="1388354"/>
            </a:xfrm>
            <a:prstGeom prst="curvedConnector3">
              <a:avLst>
                <a:gd name="adj1" fmla="val 152730"/>
              </a:avLst>
            </a:prstGeom>
            <a:noFill/>
            <a:ln w="2857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CC68C8-8EC8-7E41-8B5B-1B85658C6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31" y="3143016"/>
              <a:ext cx="8025537" cy="4450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B631F-7F61-454F-81B0-BE9B72749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61" y="4531370"/>
            <a:ext cx="7245228" cy="44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9D3AF4-1462-4F43-923A-D88A4A4D0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3390" y="2353519"/>
            <a:ext cx="7631418" cy="2932359"/>
          </a:xfrm>
        </p:spPr>
        <p:txBody>
          <a:bodyPr/>
          <a:lstStyle/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Group properties (variables) and methods (that work on properties) into a single concept call “class”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Member variables should be private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Constructor to initialize members when creating object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Setter/getter for member properties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11AA8-25FB-E042-9E18-CDF6879C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pic>
        <p:nvPicPr>
          <p:cNvPr id="1028" name="Picture 4" descr="80 Scared Turtle Illustrations &amp; Clip Art - iStock">
            <a:extLst>
              <a:ext uri="{FF2B5EF4-FFF2-40B4-BE49-F238E27FC236}">
                <a16:creationId xmlns:a16="http://schemas.microsoft.com/office/drawing/2014/main" id="{DF16FF41-C388-144C-BA0B-55C69CD0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47" y="99801"/>
            <a:ext cx="1859109" cy="12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Variables: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Methods: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299" y="1654728"/>
            <a:ext cx="2878439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/>
              <a:t>Implement a class for dogs</a:t>
            </a:r>
          </a:p>
          <a:p>
            <a:pPr marL="0" indent="0">
              <a:buNone/>
            </a:pPr>
            <a:endParaRPr lang="en-US" sz="3200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6594D-13A9-294E-988A-651BD8C1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19" y="1885493"/>
            <a:ext cx="5511082" cy="355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DE9BB4-4A51-B142-833F-56426FF1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1" y="2494258"/>
            <a:ext cx="3881836" cy="250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F898-DD8D-7E4A-BAB0-CF4212A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6" y="2494238"/>
            <a:ext cx="4016476" cy="25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33" y="2147142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3"/>
            <a:ext cx="2122414" cy="202223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3"/>
            <a:ext cx="2122414" cy="1915704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6D05C-3F2B-DB49-AF63-F0557226A134}"/>
              </a:ext>
            </a:extLst>
          </p:cNvPr>
          <p:cNvGrpSpPr/>
          <p:nvPr/>
        </p:nvGrpSpPr>
        <p:grpSpPr>
          <a:xfrm>
            <a:off x="1279320" y="4474347"/>
            <a:ext cx="4731391" cy="1460035"/>
            <a:chOff x="1279320" y="4474347"/>
            <a:chExt cx="4731391" cy="14600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48D8C-4A81-9340-BEDE-695F493CC68A}"/>
                </a:ext>
              </a:extLst>
            </p:cNvPr>
            <p:cNvSpPr txBox="1"/>
            <p:nvPr/>
          </p:nvSpPr>
          <p:spPr>
            <a:xfrm>
              <a:off x="2389255" y="5472717"/>
              <a:ext cx="2511521" cy="461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Mostly Duplicated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B8BCE44-0208-914B-8CF1-0DB50F2844D1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rot="5400000" flipH="1" flipV="1">
              <a:off x="3591750" y="2161917"/>
              <a:ext cx="106532" cy="4731391"/>
            </a:xfrm>
            <a:prstGeom prst="curvedConnector3">
              <a:avLst>
                <a:gd name="adj1" fmla="val -822919"/>
              </a:avLst>
            </a:prstGeom>
            <a:ln>
              <a:solidFill>
                <a:srgbClr val="FF0000"/>
              </a:solidFill>
              <a:prstDash val="sysDash"/>
              <a:headEnd type="triangl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74095-7FC9-F04C-86E0-66AD8E7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" y="2234918"/>
            <a:ext cx="7594600" cy="346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solidFill>
              <a:schemeClr val="bg2"/>
            </a:solidFill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0A8CF7-5B44-8444-8D79-C890A49FDA7E}"/>
              </a:ext>
            </a:extLst>
          </p:cNvPr>
          <p:cNvGrpSpPr/>
          <p:nvPr/>
        </p:nvGrpSpPr>
        <p:grpSpPr>
          <a:xfrm>
            <a:off x="417250" y="4344521"/>
            <a:ext cx="8341606" cy="925653"/>
            <a:chOff x="417250" y="4344521"/>
            <a:chExt cx="8341606" cy="9256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AD8653-86BF-0345-BC8B-3EB618D26822}"/>
                </a:ext>
              </a:extLst>
            </p:cNvPr>
            <p:cNvSpPr/>
            <p:nvPr/>
          </p:nvSpPr>
          <p:spPr>
            <a:xfrm>
              <a:off x="417250" y="4344521"/>
              <a:ext cx="7929701" cy="49381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45DF9-8481-0445-8A87-7D48DE209BBF}"/>
                </a:ext>
              </a:extLst>
            </p:cNvPr>
            <p:cNvSpPr txBox="1"/>
            <p:nvPr/>
          </p:nvSpPr>
          <p:spPr>
            <a:xfrm>
              <a:off x="6473807" y="4900842"/>
              <a:ext cx="2285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051C5-75E5-924C-86F0-15C6980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4377283"/>
            <a:ext cx="3902875" cy="195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D13EA-8644-D449-8135-2F0B25C0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4" y="4372551"/>
            <a:ext cx="4502721" cy="190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81" y="4025455"/>
            <a:ext cx="378925" cy="694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33" y="3948391"/>
            <a:ext cx="648104" cy="71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C9353-0C44-7A47-9C21-45F8C27F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0" y="1759344"/>
            <a:ext cx="3902875" cy="1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F2D12-203E-CB47-BF38-A95B7031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53" y="934617"/>
            <a:ext cx="1111098" cy="7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06DC4-C775-474E-BBA4-471C16D6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1" b="-871"/>
          <a:stretch/>
        </p:blipFill>
        <p:spPr>
          <a:xfrm>
            <a:off x="383192" y="3061549"/>
            <a:ext cx="8566951" cy="43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396E52-0A83-FC4A-A930-D0D4E9B95B4B}"/>
              </a:ext>
            </a:extLst>
          </p:cNvPr>
          <p:cNvGrpSpPr/>
          <p:nvPr/>
        </p:nvGrpSpPr>
        <p:grpSpPr>
          <a:xfrm>
            <a:off x="4998128" y="2840854"/>
            <a:ext cx="3684233" cy="1486672"/>
            <a:chOff x="4998128" y="2840854"/>
            <a:chExt cx="3684233" cy="1486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FDACC-EA4A-D54E-84A5-D05857F81938}"/>
                </a:ext>
              </a:extLst>
            </p:cNvPr>
            <p:cNvSpPr/>
            <p:nvPr/>
          </p:nvSpPr>
          <p:spPr>
            <a:xfrm>
              <a:off x="6267635" y="2840854"/>
              <a:ext cx="2414726" cy="8966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B584F2-E96C-F64F-B4A1-66D6C8969B18}"/>
                </a:ext>
              </a:extLst>
            </p:cNvPr>
            <p:cNvSpPr txBox="1"/>
            <p:nvPr/>
          </p:nvSpPr>
          <p:spPr>
            <a:xfrm>
              <a:off x="4998128" y="3958194"/>
              <a:ext cx="2925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Calling 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120" y="1689931"/>
            <a:ext cx="8183759" cy="18202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</a:t>
            </a:r>
            <a:r>
              <a:rPr lang="en-US" dirty="0">
                <a:solidFill>
                  <a:srgbClr val="FF0000"/>
                </a:solidFill>
              </a:rPr>
              <a:t>ride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Re-implement a function in derived class from base class with the</a:t>
            </a:r>
          </a:p>
          <a:p>
            <a:pPr lvl="2"/>
            <a:r>
              <a:rPr lang="en-US" sz="1600" b="0" dirty="0"/>
              <a:t>same name</a:t>
            </a:r>
          </a:p>
          <a:p>
            <a:pPr lvl="2"/>
            <a:r>
              <a:rPr lang="en-US" sz="1600" b="0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1038768" y="3638121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38768" y="517086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2DAC-A6D9-1E4F-950D-D8B5256B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73" y="4042312"/>
            <a:ext cx="4179841" cy="78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214B1-895C-AD47-A8A2-E9D805B2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" y="5796161"/>
            <a:ext cx="3488957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A0F99-9BCD-BF40-AB65-28F1FF3A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06" y="5796161"/>
            <a:ext cx="3626652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861154"/>
            <a:ext cx="8700451" cy="182020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Over</a:t>
            </a:r>
            <a:r>
              <a:rPr lang="en-US" sz="2000" dirty="0">
                <a:solidFill>
                  <a:srgbClr val="FF0000"/>
                </a:solidFill>
              </a:rPr>
              <a:t>load</a:t>
            </a:r>
          </a:p>
          <a:p>
            <a:endParaRPr lang="en-US" sz="1200" b="0" dirty="0"/>
          </a:p>
          <a:p>
            <a:pPr lvl="1"/>
            <a:r>
              <a:rPr lang="en-US" b="0" dirty="0"/>
              <a:t>Re-implement a function in the same class</a:t>
            </a:r>
          </a:p>
          <a:p>
            <a:pPr lvl="2"/>
            <a:r>
              <a:rPr lang="en-US" b="0" dirty="0"/>
              <a:t>same name</a:t>
            </a:r>
          </a:p>
          <a:p>
            <a:pPr lvl="2"/>
            <a:r>
              <a:rPr lang="en-US" b="0" dirty="0"/>
              <a:t>different signature</a:t>
            </a:r>
            <a:r>
              <a:rPr lang="en-US" altLang="zh-CN" b="0" dirty="0"/>
              <a:t>s</a:t>
            </a:r>
            <a:r>
              <a:rPr lang="en-US" b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5024E-FFB0-404B-84D0-7AD24E82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90" y="4014745"/>
            <a:ext cx="5276666" cy="238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b="0" dirty="0"/>
              <a:t>Base class &amp; derived class</a:t>
            </a:r>
          </a:p>
          <a:p>
            <a:endParaRPr lang="en-US" sz="3200" b="0" dirty="0"/>
          </a:p>
          <a:p>
            <a:r>
              <a:rPr lang="en-US" sz="3200" b="0" dirty="0"/>
              <a:t>Use super to access the base</a:t>
            </a:r>
          </a:p>
          <a:p>
            <a:endParaRPr lang="en-US" sz="3200" b="0" dirty="0"/>
          </a:p>
          <a:p>
            <a:r>
              <a:rPr lang="en-US" sz="3200" b="0" dirty="0"/>
              <a:t>Override vs Overload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  <p:pic>
        <p:nvPicPr>
          <p:cNvPr id="2050" name="Picture 2" descr="Humans Continue to Evolve">
            <a:extLst>
              <a:ext uri="{FF2B5EF4-FFF2-40B4-BE49-F238E27FC236}">
                <a16:creationId xmlns:a16="http://schemas.microsoft.com/office/drawing/2014/main" id="{FE16F39B-4D56-3F40-BF9C-0CF1C776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50" y="105772"/>
            <a:ext cx="2437562" cy="152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2528A-CA5A-8046-9A17-2F42FFD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48522"/>
            <a:ext cx="53467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041AC-4D9A-8E4F-8837-12C10A190661}"/>
              </a:ext>
            </a:extLst>
          </p:cNvPr>
          <p:cNvSpPr txBox="1"/>
          <p:nvPr/>
        </p:nvSpPr>
        <p:spPr>
          <a:xfrm>
            <a:off x="807868" y="4530309"/>
            <a:ext cx="504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there’s </a:t>
            </a:r>
            <a:r>
              <a:rPr lang="en-US" sz="2400" dirty="0">
                <a:solidFill>
                  <a:srgbClr val="FF0000"/>
                </a:solidFill>
              </a:rPr>
              <a:t>2000 different</a:t>
            </a:r>
            <a:r>
              <a:rPr lang="en-US" sz="2400" dirty="0"/>
              <a:t> animals?</a:t>
            </a:r>
          </a:p>
        </p:txBody>
      </p:sp>
      <p:pic>
        <p:nvPicPr>
          <p:cNvPr id="2050" name="Picture 2" descr="Movie in Doko Meadows Park | 09/18/2021 | Doko Meadows Park">
            <a:extLst>
              <a:ext uri="{FF2B5EF4-FFF2-40B4-BE49-F238E27FC236}">
                <a16:creationId xmlns:a16="http://schemas.microsoft.com/office/drawing/2014/main" id="{F99E8C47-0317-1E4D-A5C9-6765E6E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2" y="5138182"/>
            <a:ext cx="3062796" cy="1613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8" y="2645546"/>
            <a:ext cx="6139122" cy="32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25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5CA5D-11D8-9B46-B260-EC85DA2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598128"/>
            <a:ext cx="4113981" cy="184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38276-5DC4-D742-93E7-C718BA0C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68" y="5704487"/>
            <a:ext cx="3365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BBC One - The Secret Life of Pets 2">
            <a:extLst>
              <a:ext uri="{FF2B5EF4-FFF2-40B4-BE49-F238E27FC236}">
                <a16:creationId xmlns:a16="http://schemas.microsoft.com/office/drawing/2014/main" id="{3BC84E13-CF1D-0449-95C4-134C29CD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485" y="1333224"/>
            <a:ext cx="8368265" cy="526423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1 due </a:t>
            </a:r>
            <a:r>
              <a:rPr lang="en-US" sz="1800" b="0" dirty="0">
                <a:solidFill>
                  <a:srgbClr val="FF0000"/>
                </a:solidFill>
              </a:rPr>
              <a:t>Monday midnight (11:59pm)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Pull request url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Problem 4 answers in Discord to instructor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Quiz-1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>
                <a:solidFill>
                  <a:srgbClr val="FF0000"/>
                </a:solidFill>
              </a:rPr>
              <a:t>Tuesday noon</a:t>
            </a:r>
            <a:r>
              <a:rPr lang="en-US" sz="1600" b="0" dirty="0"/>
              <a:t> to Wednesday noon, 24-hour limit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Online, Open book, you answer in a doc (pdf, txt, doc)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Topic: C++ pointer &amp; reference, </a:t>
            </a:r>
            <a:r>
              <a:rPr lang="en-US" sz="1600" b="0" dirty="0">
                <a:solidFill>
                  <a:srgbClr val="FF0000"/>
                </a:solidFill>
              </a:rPr>
              <a:t>see the Discord channel (quiz-1) for details</a:t>
            </a:r>
            <a:endParaRPr lang="en-US" sz="1600" b="0" dirty="0"/>
          </a:p>
          <a:p>
            <a:pPr marL="457200" lvl="1" indent="0">
              <a:buNone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OOP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C++ Class, </a:t>
            </a:r>
            <a:r>
              <a:rPr lang="en-US" sz="1600" b="0" dirty="0">
                <a:solidFill>
                  <a:srgbClr val="FF0000"/>
                </a:solidFill>
              </a:rPr>
              <a:t>Inheritance (C++ textbook page 40-46)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Based class, derived class, (pure) virtual function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Virtual constructor, destructor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Debugging on Linux (on AWS, possibly also using WSL on Windows)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Abstract Data Type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3rd</a:t>
            </a:r>
            <a:r>
              <a:rPr lang="en-US" dirty="0"/>
              <a:t> Week Task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769A-7A1D-2544-949B-CEA2C1F6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94" y="158183"/>
            <a:ext cx="1383480" cy="13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BBC One - The Secret Life of Pets 2">
            <a:extLst>
              <a:ext uri="{FF2B5EF4-FFF2-40B4-BE49-F238E27FC236}">
                <a16:creationId xmlns:a16="http://schemas.microsoft.com/office/drawing/2014/main" id="{E1E3F400-E8EA-AF41-A913-F6D028B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5E16-4717-FA4A-9C35-A67E369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7" y="1589368"/>
            <a:ext cx="3828006" cy="175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1B77C-A4A1-8C41-9CF6-D40F906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35" y="5260718"/>
            <a:ext cx="2822986" cy="106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79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08462" y="3890682"/>
            <a:ext cx="1667067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96517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08462" y="4576482"/>
            <a:ext cx="2030878" cy="70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2284958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347" y="1763358"/>
            <a:ext cx="5415379" cy="2568945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Fork</a:t>
            </a:r>
            <a:r>
              <a:rPr lang="en-US" sz="1600" b="0" dirty="0">
                <a:solidFill>
                  <a:srgbClr val="010000"/>
                </a:solidFill>
              </a:rPr>
              <a:t> the code repo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Enable </a:t>
            </a:r>
            <a:r>
              <a:rPr lang="en-US" sz="1600" dirty="0">
                <a:solidFill>
                  <a:srgbClr val="010000"/>
                </a:solidFill>
              </a:rPr>
              <a:t>Action</a:t>
            </a:r>
            <a:r>
              <a:rPr lang="en-US" sz="1600" b="0" dirty="0">
                <a:solidFill>
                  <a:srgbClr val="010000"/>
                </a:solidFill>
              </a:rPr>
              <a:t> in your repo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20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Clone</a:t>
            </a:r>
            <a:r>
              <a:rPr lang="en-US" sz="1600" b="0" dirty="0">
                <a:solidFill>
                  <a:srgbClr val="010000"/>
                </a:solidFill>
              </a:rPr>
              <a:t> your repo to CLion ……………………….. </a:t>
            </a:r>
            <a:r>
              <a:rPr lang="en-US" sz="2000" b="0" dirty="0">
                <a:solidFill>
                  <a:srgbClr val="010000"/>
                </a:solidFill>
              </a:rPr>
              <a:t>☐</a:t>
            </a:r>
            <a:r>
              <a:rPr lang="en-US" sz="1800" b="0" dirty="0">
                <a:solidFill>
                  <a:srgbClr val="010000"/>
                </a:solidFill>
              </a:rPr>
              <a:t>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</a:t>
            </a:r>
            <a:r>
              <a:rPr lang="en-US" sz="1600" dirty="0">
                <a:solidFill>
                  <a:srgbClr val="010000"/>
                </a:solidFill>
              </a:rPr>
              <a:t>new branch </a:t>
            </a:r>
            <a:r>
              <a:rPr lang="en-US" sz="1600" b="0" dirty="0">
                <a:solidFill>
                  <a:srgbClr val="010000"/>
                </a:solidFill>
              </a:rPr>
              <a:t>and switch to it ……..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</p:spTree>
    <p:extLst>
      <p:ext uri="{BB962C8B-B14F-4D97-AF65-F5344CB8AC3E}">
        <p14:creationId xmlns:p14="http://schemas.microsoft.com/office/powerpoint/2010/main" val="324136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660" y="1630194"/>
            <a:ext cx="5868140" cy="1139640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Read description and Test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Write Code, commit and push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9889F4-4AD2-8841-842F-6F63603A7682}"/>
              </a:ext>
            </a:extLst>
          </p:cNvPr>
          <p:cNvSpPr txBox="1">
            <a:spLocks/>
          </p:cNvSpPr>
          <p:nvPr/>
        </p:nvSpPr>
        <p:spPr>
          <a:xfrm>
            <a:off x="532660" y="3602515"/>
            <a:ext cx="6418555" cy="2745019"/>
          </a:xfrm>
          <a:prstGeom prst="rect">
            <a:avLst/>
          </a:prstGeo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r>
              <a:rPr lang="en-US" sz="1600" b="0" dirty="0">
                <a:solidFill>
                  <a:srgbClr val="010000"/>
                </a:solidFill>
              </a:rPr>
              <a:t>Push all changes …………………………………. ☐ CHECK</a:t>
            </a: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PR (Pull Request)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PR: Your repo (work) </a:t>
            </a:r>
            <a:r>
              <a:rPr lang="en-US" sz="1600" b="0" dirty="0">
                <a:solidFill>
                  <a:srgbClr val="010000"/>
                </a:solidFill>
                <a:sym typeface="Wingdings" pitchFamily="2" charset="2"/>
              </a:rPr>
              <a:t> your repo (main) </a:t>
            </a:r>
            <a:r>
              <a:rPr lang="en-US" sz="1600" b="0" dirty="0">
                <a:solidFill>
                  <a:srgbClr val="010000"/>
                </a:solidFill>
              </a:rPr>
              <a:t>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Submit PR URL in Canvas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Verify All Validation Passes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F61C4-B7BA-6A44-8A87-E41BCBB2929D}"/>
              </a:ext>
            </a:extLst>
          </p:cNvPr>
          <p:cNvSpPr/>
          <p:nvPr/>
        </p:nvSpPr>
        <p:spPr>
          <a:xfrm>
            <a:off x="17867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(this week)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5336-282B-1C47-A44C-F1F85617B37B}"/>
              </a:ext>
            </a:extLst>
          </p:cNvPr>
          <p:cNvSpPr/>
          <p:nvPr/>
        </p:nvSpPr>
        <p:spPr>
          <a:xfrm>
            <a:off x="245416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CCD55-F5A6-7B4E-B3D6-6D7BD922FCEA}"/>
              </a:ext>
            </a:extLst>
          </p:cNvPr>
          <p:cNvSpPr/>
          <p:nvPr/>
        </p:nvSpPr>
        <p:spPr>
          <a:xfrm>
            <a:off x="4729656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A465B-6AEF-6A4D-B6B4-E93BAD2CC191}"/>
              </a:ext>
            </a:extLst>
          </p:cNvPr>
          <p:cNvSpPr/>
          <p:nvPr/>
        </p:nvSpPr>
        <p:spPr>
          <a:xfrm>
            <a:off x="7005147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D1A1D-1BD3-BF4E-A449-55631C853FAC}"/>
              </a:ext>
            </a:extLst>
          </p:cNvPr>
          <p:cNvGrpSpPr/>
          <p:nvPr/>
        </p:nvGrpSpPr>
        <p:grpSpPr>
          <a:xfrm>
            <a:off x="178675" y="3178282"/>
            <a:ext cx="6547947" cy="1457889"/>
            <a:chOff x="168163" y="3683877"/>
            <a:chExt cx="6547947" cy="145788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BA3CCB-F14C-004F-8905-47A8A4818700}"/>
                </a:ext>
              </a:extLst>
            </p:cNvPr>
            <p:cNvSpPr/>
            <p:nvPr/>
          </p:nvSpPr>
          <p:spPr>
            <a:xfrm rot="5400000">
              <a:off x="3237185" y="614855"/>
              <a:ext cx="409904" cy="6547947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2A781-1F69-944E-9020-66950BAE3766}"/>
                </a:ext>
              </a:extLst>
            </p:cNvPr>
            <p:cNvSpPr txBox="1"/>
            <p:nvPr/>
          </p:nvSpPr>
          <p:spPr>
            <a:xfrm>
              <a:off x="2326286" y="4218436"/>
              <a:ext cx="33545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Dev env (IDE, Vim, debugging)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Source control</a:t>
              </a:r>
              <a:r>
                <a:rPr lang="en-US" b="1" dirty="0">
                  <a:solidFill>
                    <a:srgbClr val="00B050"/>
                  </a:solidFill>
                  <a:sym typeface="Wingdings" pitchFamily="2" charset="2"/>
                </a:rPr>
                <a:t> (</a:t>
              </a:r>
              <a:r>
                <a:rPr lang="en-US" b="1" dirty="0">
                  <a:solidFill>
                    <a:srgbClr val="00B050"/>
                  </a:solidFill>
                </a:rPr>
                <a:t>Git &amp; </a:t>
              </a:r>
              <a:r>
                <a:rPr lang="en-US" b="1" dirty="0" err="1">
                  <a:solidFill>
                    <a:srgbClr val="00B050"/>
                  </a:solidFill>
                </a:rPr>
                <a:t>Github</a:t>
              </a:r>
              <a:r>
                <a:rPr lang="en-US" b="1" dirty="0">
                  <a:solidFill>
                    <a:srgbClr val="00B050"/>
                  </a:solidFill>
                </a:rPr>
                <a:t>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74AD-B47F-1940-9A1E-319640397EA6}"/>
              </a:ext>
            </a:extLst>
          </p:cNvPr>
          <p:cNvSpPr txBox="1"/>
          <p:nvPr/>
        </p:nvSpPr>
        <p:spPr>
          <a:xfrm>
            <a:off x="725214" y="8198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Schedule Ramping up</a:t>
            </a:r>
          </a:p>
        </p:txBody>
      </p:sp>
    </p:spTree>
    <p:extLst>
      <p:ext uri="{BB962C8B-B14F-4D97-AF65-F5344CB8AC3E}">
        <p14:creationId xmlns:p14="http://schemas.microsoft.com/office/powerpoint/2010/main" val="26717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DEA8B-22E2-9346-B145-435DEACC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71" y="4504888"/>
            <a:ext cx="1247723" cy="1378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1C8E4-D810-2B4A-9893-19386009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76" y="4508886"/>
            <a:ext cx="750164" cy="1374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2131267" y="3167390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</p:spTree>
    <p:extLst>
      <p:ext uri="{BB962C8B-B14F-4D97-AF65-F5344CB8AC3E}">
        <p14:creationId xmlns:p14="http://schemas.microsoft.com/office/powerpoint/2010/main" val="240092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343948" y="713203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D95EB9-9695-CA48-99D7-47E218DBFE22}"/>
              </a:ext>
            </a:extLst>
          </p:cNvPr>
          <p:cNvSpPr txBox="1">
            <a:spLocks/>
          </p:cNvSpPr>
          <p:nvPr/>
        </p:nvSpPr>
        <p:spPr>
          <a:xfrm>
            <a:off x="1066412" y="2473923"/>
            <a:ext cx="2563500" cy="576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Functional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FDE7B5-25C1-6549-951E-67CF3FD399FF}"/>
              </a:ext>
            </a:extLst>
          </p:cNvPr>
          <p:cNvSpPr txBox="1">
            <a:spLocks/>
          </p:cNvSpPr>
          <p:nvPr/>
        </p:nvSpPr>
        <p:spPr>
          <a:xfrm>
            <a:off x="5054143" y="2473923"/>
            <a:ext cx="2563500" cy="267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OOP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E4E9F-28B7-C149-BDDC-434EC715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" y="3357926"/>
            <a:ext cx="4247207" cy="17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B2AF2A-1F0C-F146-A5A5-6C54115A1F54}"/>
              </a:ext>
            </a:extLst>
          </p:cNvPr>
          <p:cNvSpPr/>
          <p:nvPr/>
        </p:nvSpPr>
        <p:spPr>
          <a:xfrm>
            <a:off x="5861499" y="3153438"/>
            <a:ext cx="734189" cy="7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11176-DB94-E146-8972-7487BB92DE6C}"/>
              </a:ext>
            </a:extLst>
          </p:cNvPr>
          <p:cNvSpPr/>
          <p:nvPr/>
        </p:nvSpPr>
        <p:spPr>
          <a:xfrm>
            <a:off x="7219750" y="3574390"/>
            <a:ext cx="981146" cy="66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D0BD5D1-EF74-6942-A47F-9D74EB13B7EC}"/>
              </a:ext>
            </a:extLst>
          </p:cNvPr>
          <p:cNvSpPr/>
          <p:nvPr/>
        </p:nvSpPr>
        <p:spPr>
          <a:xfrm>
            <a:off x="5971627" y="4382000"/>
            <a:ext cx="1248123" cy="634073"/>
          </a:xfrm>
          <a:prstGeom prst="triangle">
            <a:avLst>
              <a:gd name="adj" fmla="val 7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A0F1E-BDD0-FA46-BCA4-805798A72FDF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6488169" y="3780108"/>
            <a:ext cx="731581" cy="124668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58D23-936A-2943-8E36-E7C7D023107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6228594" y="3887627"/>
            <a:ext cx="198567" cy="81141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6945A-2A16-E542-9ACC-F91F203BCF06}"/>
              </a:ext>
            </a:extLst>
          </p:cNvPr>
          <p:cNvCxnSpPr>
            <a:cxnSpLocks/>
            <a:endCxn id="11" idx="5"/>
          </p:cNvCxnSpPr>
          <p:nvPr/>
        </p:nvCxnSpPr>
        <p:spPr>
          <a:xfrm flipH="1">
            <a:off x="7051222" y="4241835"/>
            <a:ext cx="235272" cy="45720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455018" y="2300234"/>
            <a:ext cx="4308617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Blueprint, category, type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1818532" y="4374224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47BB9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“Cat”</a:t>
            </a:r>
            <a:endParaRPr lang="en-US" sz="2400" b="1" dirty="0">
              <a:solidFill>
                <a:srgbClr val="047BB9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6BF79-2770-B646-8BBF-1F5001F2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69" y="3518489"/>
            <a:ext cx="1799923" cy="198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3F41F-5CEC-8E4E-A908-162636E46B65}"/>
              </a:ext>
            </a:extLst>
          </p:cNvPr>
          <p:cNvSpPr txBox="1"/>
          <p:nvPr/>
        </p:nvSpPr>
        <p:spPr>
          <a:xfrm>
            <a:off x="5209564" y="5638960"/>
            <a:ext cx="15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”Hi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my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name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is</a:t>
            </a:r>
            <a:r>
              <a:rPr lang="zh-CN" altLang="en-US" sz="1200" i="1" dirty="0"/>
              <a:t> </a:t>
            </a:r>
            <a:r>
              <a:rPr lang="en-US" sz="1200" i="1" dirty="0"/>
              <a:t>Chloe</a:t>
            </a:r>
            <a:r>
              <a:rPr lang="en-US" altLang="zh-CN" sz="1200" i="1" dirty="0"/>
              <a:t>"</a:t>
            </a:r>
            <a:endParaRPr lang="en-US" sz="1200" i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8527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5480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Variables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Methods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Purr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5114</TotalTime>
  <Words>667</Words>
  <Application>Microsoft Macintosh PowerPoint</Application>
  <PresentationFormat>On-screen Show (4:3)</PresentationFormat>
  <Paragraphs>188</Paragraphs>
  <Slides>34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Encode Sans Normal Black</vt:lpstr>
      <vt:lpstr>Uni Sans Regular</vt:lpstr>
      <vt:lpstr>Aharoni</vt:lpstr>
      <vt:lpstr>Arial</vt:lpstr>
      <vt:lpstr>Barlow Light</vt:lpstr>
      <vt:lpstr>Calibri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3rd Week Task Items</vt:lpstr>
      <vt:lpstr>PowerPoint Presentation</vt:lpstr>
      <vt:lpstr>Submission Checklist</vt:lpstr>
      <vt:lpstr>PowerPoint Presentation</vt:lpstr>
      <vt:lpstr>PowerPoint Presentation</vt:lpstr>
      <vt:lpstr>Class vs Object</vt:lpstr>
      <vt:lpstr>Class Exercise</vt:lpstr>
      <vt:lpstr>Class Exercise</vt:lpstr>
      <vt:lpstr>Class Exercise</vt:lpstr>
      <vt:lpstr>Encapsulation</vt:lpstr>
      <vt:lpstr>Encapsulation</vt:lpstr>
      <vt:lpstr>PowerPoint Presentation</vt:lpstr>
      <vt:lpstr>Constructor</vt:lpstr>
      <vt:lpstr>Encapsulation Summary</vt:lpstr>
      <vt:lpstr>Class Exercise</vt:lpstr>
      <vt:lpstr>PowerPoint Presentation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Let all animals play</vt:lpstr>
      <vt:lpstr>Let all animals play</vt:lpstr>
      <vt:lpstr>Let all animals play</vt:lpstr>
      <vt:lpstr>Let all animals play</vt:lpstr>
      <vt:lpstr>Animal::speak() is NOT virtual</vt:lpstr>
      <vt:lpstr>Animal::speak() is virtual</vt:lpstr>
      <vt:lpstr>Submission Checklist</vt:lpstr>
      <vt:lpstr>Submission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664</cp:revision>
  <cp:lastPrinted>2016-02-10T20:19:12Z</cp:lastPrinted>
  <dcterms:created xsi:type="dcterms:W3CDTF">2014-10-14T00:51:43Z</dcterms:created>
  <dcterms:modified xsi:type="dcterms:W3CDTF">2022-04-13T17:54:03Z</dcterms:modified>
</cp:coreProperties>
</file>